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Red Hat Display" panose="020B0604020202020204" charset="0"/>
      <p:regular r:id="rId18"/>
    </p:embeddedFont>
    <p:embeddedFont>
      <p:font typeface="Red Hat Display Bold" panose="020B0604020202020204" charset="0"/>
      <p:regular r:id="rId19"/>
    </p:embeddedFont>
    <p:embeddedFont>
      <p:font typeface="Sense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6337" y="5338912"/>
            <a:ext cx="12255327" cy="9896176"/>
          </a:xfrm>
          <a:custGeom>
            <a:avLst/>
            <a:gdLst/>
            <a:ahLst/>
            <a:cxnLst/>
            <a:rect l="l" t="t" r="r" b="b"/>
            <a:pathLst>
              <a:path w="12255327" h="9896176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10534">
            <a:off x="12427303" y="74901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171364" flipV="1">
            <a:off x="-3589466" y="51905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9248" flipH="1">
            <a:off x="13722462" y="7164080"/>
            <a:ext cx="1922783" cy="1974968"/>
          </a:xfrm>
          <a:custGeom>
            <a:avLst/>
            <a:gdLst/>
            <a:ahLst/>
            <a:cxnLst/>
            <a:rect l="l" t="t" r="r" b="b"/>
            <a:pathLst>
              <a:path w="1922783" h="1974968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t="-3128" b="-31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25704" y="3680338"/>
            <a:ext cx="19029528" cy="632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1"/>
              </a:lnSpc>
            </a:pPr>
            <a:r>
              <a:rPr lang="en-US" sz="11196">
                <a:solidFill>
                  <a:srgbClr val="48221F"/>
                </a:solidFill>
                <a:latin typeface="Sensei"/>
              </a:rPr>
              <a:t>RESTAURANT OPERATIONS ANALYSIS </a:t>
            </a:r>
          </a:p>
        </p:txBody>
      </p:sp>
      <p:sp>
        <p:nvSpPr>
          <p:cNvPr id="7" name="Freeform 7"/>
          <p:cNvSpPr/>
          <p:nvPr/>
        </p:nvSpPr>
        <p:spPr>
          <a:xfrm rot="-554053">
            <a:off x="2459898" y="8149298"/>
            <a:ext cx="2032246" cy="2218004"/>
          </a:xfrm>
          <a:custGeom>
            <a:avLst/>
            <a:gdLst/>
            <a:ahLst/>
            <a:cxnLst/>
            <a:rect l="l" t="t" r="r" b="b"/>
            <a:pathLst>
              <a:path w="2032246" h="2218004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21889" y="891950"/>
            <a:ext cx="3244222" cy="12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SQL</a:t>
            </a:r>
          </a:p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8058206" y="2268507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058206" y="601490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6839" y="5802675"/>
            <a:ext cx="9973785" cy="5439799"/>
          </a:xfrm>
          <a:custGeom>
            <a:avLst/>
            <a:gdLst/>
            <a:ahLst/>
            <a:cxnLst/>
            <a:rect l="l" t="t" r="r" b="b"/>
            <a:pathLst>
              <a:path w="9973785" h="5439799">
                <a:moveTo>
                  <a:pt x="0" y="0"/>
                </a:moveTo>
                <a:lnTo>
                  <a:pt x="9973785" y="0"/>
                </a:lnTo>
                <a:lnTo>
                  <a:pt x="9973785" y="5439800"/>
                </a:lnTo>
                <a:lnTo>
                  <a:pt x="0" y="5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3994" y="5583600"/>
            <a:ext cx="1734978" cy="2348532"/>
          </a:xfrm>
          <a:custGeom>
            <a:avLst/>
            <a:gdLst/>
            <a:ahLst/>
            <a:cxnLst/>
            <a:rect l="l" t="t" r="r" b="b"/>
            <a:pathLst>
              <a:path w="1734978" h="2348532">
                <a:moveTo>
                  <a:pt x="0" y="0"/>
                </a:moveTo>
                <a:lnTo>
                  <a:pt x="1734978" y="0"/>
                </a:lnTo>
                <a:lnTo>
                  <a:pt x="1734978" y="2348532"/>
                </a:lnTo>
                <a:lnTo>
                  <a:pt x="0" y="23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513" y="4545844"/>
            <a:ext cx="1771347" cy="845416"/>
          </a:xfrm>
          <a:custGeom>
            <a:avLst/>
            <a:gdLst/>
            <a:ahLst/>
            <a:cxnLst/>
            <a:rect l="l" t="t" r="r" b="b"/>
            <a:pathLst>
              <a:path w="1771347" h="845416">
                <a:moveTo>
                  <a:pt x="0" y="0"/>
                </a:moveTo>
                <a:lnTo>
                  <a:pt x="1771347" y="0"/>
                </a:lnTo>
                <a:lnTo>
                  <a:pt x="1771347" y="845416"/>
                </a:lnTo>
                <a:lnTo>
                  <a:pt x="0" y="84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30735" y="4545844"/>
            <a:ext cx="2176425" cy="4265091"/>
          </a:xfrm>
          <a:custGeom>
            <a:avLst/>
            <a:gdLst/>
            <a:ahLst/>
            <a:cxnLst/>
            <a:rect l="l" t="t" r="r" b="b"/>
            <a:pathLst>
              <a:path w="2176425" h="4265091">
                <a:moveTo>
                  <a:pt x="0" y="0"/>
                </a:moveTo>
                <a:lnTo>
                  <a:pt x="2176425" y="0"/>
                </a:lnTo>
                <a:lnTo>
                  <a:pt x="2176425" y="4265091"/>
                </a:lnTo>
                <a:lnTo>
                  <a:pt x="0" y="426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40034" y="4703400"/>
            <a:ext cx="2833817" cy="880201"/>
          </a:xfrm>
          <a:custGeom>
            <a:avLst/>
            <a:gdLst/>
            <a:ahLst/>
            <a:cxnLst/>
            <a:rect l="l" t="t" r="r" b="b"/>
            <a:pathLst>
              <a:path w="2833817" h="880201">
                <a:moveTo>
                  <a:pt x="0" y="0"/>
                </a:moveTo>
                <a:lnTo>
                  <a:pt x="2833817" y="0"/>
                </a:lnTo>
                <a:lnTo>
                  <a:pt x="2833817" y="880200"/>
                </a:lnTo>
                <a:lnTo>
                  <a:pt x="0" y="880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33006" y="5802675"/>
            <a:ext cx="5607767" cy="5011942"/>
          </a:xfrm>
          <a:custGeom>
            <a:avLst/>
            <a:gdLst/>
            <a:ahLst/>
            <a:cxnLst/>
            <a:rect l="l" t="t" r="r" b="b"/>
            <a:pathLst>
              <a:path w="5607767" h="5011942">
                <a:moveTo>
                  <a:pt x="0" y="0"/>
                </a:moveTo>
                <a:lnTo>
                  <a:pt x="5607767" y="0"/>
                </a:lnTo>
                <a:lnTo>
                  <a:pt x="5607767" y="5011942"/>
                </a:lnTo>
                <a:lnTo>
                  <a:pt x="0" y="5011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62966"/>
            <a:ext cx="480745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4.How Many items were ordered in the date range?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064" y="1843488"/>
            <a:ext cx="3847505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SELECT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ORDERED_ITEMS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34557" y="132786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052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6291" y="245139"/>
            <a:ext cx="457319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is the maximum number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of items per order?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6038" y="1285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1364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5376" y="1738449"/>
            <a:ext cx="438403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ORDER_ID,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COUNT(ITEM_ID) AS NUM_ITEMS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NUM_ITEMS DESC;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5388" y="282016"/>
            <a:ext cx="54215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6.How many orders had more than 12 items?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9802" y="1226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6022" y="402397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0034" y="1641456"/>
            <a:ext cx="7130951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COUNT(*) AS MORE_THEN_12_ORDERS FROM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(SELECT ORDER_ID,COUNT(ITEM_ID)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HAVING COUNT(ITEM_ID) &gt;12) AS NUM_ORDERS;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629" y="7960016"/>
            <a:ext cx="9144000" cy="4782218"/>
          </a:xfrm>
          <a:custGeom>
            <a:avLst/>
            <a:gdLst/>
            <a:ahLst/>
            <a:cxnLst/>
            <a:rect l="l" t="t" r="r" b="b"/>
            <a:pathLst>
              <a:path w="9144000" h="4782218">
                <a:moveTo>
                  <a:pt x="0" y="0"/>
                </a:moveTo>
                <a:lnTo>
                  <a:pt x="9144000" y="0"/>
                </a:lnTo>
                <a:lnTo>
                  <a:pt x="9144000" y="4782218"/>
                </a:lnTo>
                <a:lnTo>
                  <a:pt x="0" y="47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0" t="-593" b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70497"/>
            <a:ext cx="8561809" cy="3284719"/>
          </a:xfrm>
          <a:custGeom>
            <a:avLst/>
            <a:gdLst/>
            <a:ahLst/>
            <a:cxnLst/>
            <a:rect l="l" t="t" r="r" b="b"/>
            <a:pathLst>
              <a:path w="8561809" h="3284719">
                <a:moveTo>
                  <a:pt x="0" y="0"/>
                </a:moveTo>
                <a:lnTo>
                  <a:pt x="8561809" y="0"/>
                </a:lnTo>
                <a:lnTo>
                  <a:pt x="8561809" y="3284719"/>
                </a:lnTo>
                <a:lnTo>
                  <a:pt x="0" y="32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1782" y="5896105"/>
            <a:ext cx="4560674" cy="4102911"/>
          </a:xfrm>
          <a:custGeom>
            <a:avLst/>
            <a:gdLst/>
            <a:ahLst/>
            <a:cxnLst/>
            <a:rect l="l" t="t" r="r" b="b"/>
            <a:pathLst>
              <a:path w="4560674" h="4102911">
                <a:moveTo>
                  <a:pt x="0" y="0"/>
                </a:moveTo>
                <a:lnTo>
                  <a:pt x="4560675" y="0"/>
                </a:lnTo>
                <a:lnTo>
                  <a:pt x="4560675" y="4102912"/>
                </a:lnTo>
                <a:lnTo>
                  <a:pt x="0" y="410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0212" y="543993"/>
            <a:ext cx="12637863" cy="75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5799">
                <a:solidFill>
                  <a:srgbClr val="48221F"/>
                </a:solidFill>
                <a:latin typeface="Sensei"/>
              </a:rPr>
              <a:t>3.ANALYZING CUSTOMER BEHAVIOUR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373" y="1389685"/>
            <a:ext cx="44713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1.Joining both the tables using Joins.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231" y="2462025"/>
            <a:ext cx="46883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SELECT *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ON O.ITEM_ID= M.MENU_ITEM_ID;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06896" y="1857681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0162" y="370946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1863" y="1410066"/>
            <a:ext cx="475059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2.What were the  most ordered items?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67243" y="227944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1782" y="2711877"/>
            <a:ext cx="6597402" cy="266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ORDER BY NUM_PURCHASES DESC;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97770" y="541604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930309" y="2859695"/>
            <a:ext cx="4979667" cy="6908863"/>
            <a:chOff x="0" y="0"/>
            <a:chExt cx="3350260" cy="464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700" cy="2186940"/>
            </a:xfrm>
            <a:custGeom>
              <a:avLst/>
              <a:gdLst/>
              <a:ahLst/>
              <a:cxnLst/>
              <a:rect l="l" t="t" r="r" b="b"/>
              <a:pathLst>
                <a:path w="3314700" h="2186940">
                  <a:moveTo>
                    <a:pt x="3282950" y="0"/>
                  </a:moveTo>
                  <a:lnTo>
                    <a:pt x="1334770" y="0"/>
                  </a:lnTo>
                  <a:cubicBezTo>
                    <a:pt x="890270" y="17780"/>
                    <a:pt x="445770" y="53340"/>
                    <a:pt x="0" y="55880"/>
                  </a:cubicBezTo>
                  <a:cubicBezTo>
                    <a:pt x="2540" y="410210"/>
                    <a:pt x="20320" y="844550"/>
                    <a:pt x="39370" y="1198880"/>
                  </a:cubicBezTo>
                  <a:cubicBezTo>
                    <a:pt x="55880" y="1518920"/>
                    <a:pt x="72390" y="1838960"/>
                    <a:pt x="76200" y="2160270"/>
                  </a:cubicBezTo>
                  <a:cubicBezTo>
                    <a:pt x="294640" y="2159000"/>
                    <a:pt x="514350" y="2156460"/>
                    <a:pt x="732790" y="2152650"/>
                  </a:cubicBezTo>
                  <a:cubicBezTo>
                    <a:pt x="1225550" y="2145030"/>
                    <a:pt x="1718310" y="2137410"/>
                    <a:pt x="2211070" y="2151380"/>
                  </a:cubicBezTo>
                  <a:cubicBezTo>
                    <a:pt x="2579370" y="2161540"/>
                    <a:pt x="2946400" y="2186940"/>
                    <a:pt x="3314700" y="2184400"/>
                  </a:cubicBezTo>
                  <a:cubicBezTo>
                    <a:pt x="3314700" y="2142490"/>
                    <a:pt x="3313430" y="2100580"/>
                    <a:pt x="3313430" y="2058670"/>
                  </a:cubicBezTo>
                  <a:cubicBezTo>
                    <a:pt x="3305810" y="1399540"/>
                    <a:pt x="3284220" y="660400"/>
                    <a:pt x="3282950" y="0"/>
                  </a:cubicBezTo>
                  <a:close/>
                </a:path>
              </a:pathLst>
            </a:custGeom>
            <a:blipFill>
              <a:blip r:embed="rId2"/>
              <a:stretch>
                <a:fillRect t="-545" b="-5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7150" y="2434590"/>
              <a:ext cx="3294380" cy="2214880"/>
            </a:xfrm>
            <a:custGeom>
              <a:avLst/>
              <a:gdLst/>
              <a:ahLst/>
              <a:cxnLst/>
              <a:rect l="l" t="t" r="r" b="b"/>
              <a:pathLst>
                <a:path w="3294380" h="2214880">
                  <a:moveTo>
                    <a:pt x="3275330" y="1115060"/>
                  </a:moveTo>
                  <a:cubicBezTo>
                    <a:pt x="3266440" y="949960"/>
                    <a:pt x="3263900" y="784860"/>
                    <a:pt x="3262630" y="619760"/>
                  </a:cubicBezTo>
                  <a:cubicBezTo>
                    <a:pt x="3260090" y="426720"/>
                    <a:pt x="3260090" y="233680"/>
                    <a:pt x="3260090" y="41910"/>
                  </a:cubicBezTo>
                  <a:cubicBezTo>
                    <a:pt x="3105150" y="43180"/>
                    <a:pt x="2950210" y="39370"/>
                    <a:pt x="2795270" y="34290"/>
                  </a:cubicBezTo>
                  <a:cubicBezTo>
                    <a:pt x="2550160" y="26670"/>
                    <a:pt x="2303780" y="11430"/>
                    <a:pt x="2058670" y="6350"/>
                  </a:cubicBezTo>
                  <a:cubicBezTo>
                    <a:pt x="1812290" y="1270"/>
                    <a:pt x="1565910" y="0"/>
                    <a:pt x="1319530" y="2540"/>
                  </a:cubicBezTo>
                  <a:cubicBezTo>
                    <a:pt x="886460" y="5080"/>
                    <a:pt x="454660" y="15240"/>
                    <a:pt x="21590" y="17780"/>
                  </a:cubicBezTo>
                  <a:cubicBezTo>
                    <a:pt x="20320" y="285750"/>
                    <a:pt x="13970" y="553720"/>
                    <a:pt x="8890" y="820420"/>
                  </a:cubicBezTo>
                  <a:cubicBezTo>
                    <a:pt x="5080" y="993140"/>
                    <a:pt x="2540" y="1165860"/>
                    <a:pt x="0" y="1338580"/>
                  </a:cubicBezTo>
                  <a:lnTo>
                    <a:pt x="0" y="1414780"/>
                  </a:lnTo>
                  <a:cubicBezTo>
                    <a:pt x="8890" y="1676400"/>
                    <a:pt x="21590" y="1938020"/>
                    <a:pt x="30480" y="2199640"/>
                  </a:cubicBezTo>
                  <a:cubicBezTo>
                    <a:pt x="419100" y="2200910"/>
                    <a:pt x="807720" y="2212340"/>
                    <a:pt x="1196340" y="2214880"/>
                  </a:cubicBezTo>
                  <a:cubicBezTo>
                    <a:pt x="1280160" y="2211070"/>
                    <a:pt x="1363980" y="2207260"/>
                    <a:pt x="1447800" y="2204720"/>
                  </a:cubicBezTo>
                  <a:cubicBezTo>
                    <a:pt x="1714500" y="2197100"/>
                    <a:pt x="1982470" y="2199640"/>
                    <a:pt x="2249170" y="2198370"/>
                  </a:cubicBezTo>
                  <a:lnTo>
                    <a:pt x="3294380" y="2190750"/>
                  </a:lnTo>
                  <a:lnTo>
                    <a:pt x="3294380" y="1358900"/>
                  </a:lnTo>
                  <a:cubicBezTo>
                    <a:pt x="3285489" y="1276350"/>
                    <a:pt x="3279139" y="1196340"/>
                    <a:pt x="3275330" y="1115060"/>
                  </a:cubicBezTo>
                  <a:close/>
                </a:path>
              </a:pathLst>
            </a:custGeom>
            <a:blipFill>
              <a:blip r:embed="rId3"/>
              <a:stretch>
                <a:fillRect l="-395" r="-39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89966" y="5324475"/>
            <a:ext cx="4646930" cy="4161430"/>
          </a:xfrm>
          <a:custGeom>
            <a:avLst/>
            <a:gdLst/>
            <a:ahLst/>
            <a:cxnLst/>
            <a:rect l="l" t="t" r="r" b="b"/>
            <a:pathLst>
              <a:path w="4646930" h="4161430">
                <a:moveTo>
                  <a:pt x="0" y="0"/>
                </a:moveTo>
                <a:lnTo>
                  <a:pt x="4646930" y="0"/>
                </a:lnTo>
                <a:lnTo>
                  <a:pt x="4646930" y="4161430"/>
                </a:lnTo>
                <a:lnTo>
                  <a:pt x="0" y="416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45591" y="5731192"/>
            <a:ext cx="2699418" cy="2246081"/>
          </a:xfrm>
          <a:custGeom>
            <a:avLst/>
            <a:gdLst/>
            <a:ahLst/>
            <a:cxnLst/>
            <a:rect l="l" t="t" r="r" b="b"/>
            <a:pathLst>
              <a:path w="2699418" h="2246081">
                <a:moveTo>
                  <a:pt x="0" y="0"/>
                </a:moveTo>
                <a:lnTo>
                  <a:pt x="2699418" y="0"/>
                </a:lnTo>
                <a:lnTo>
                  <a:pt x="2699418" y="2246081"/>
                </a:lnTo>
                <a:lnTo>
                  <a:pt x="0" y="2246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8459" y="432752"/>
            <a:ext cx="465415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3.What were the least ordered items?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74018" y="1229967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966" y="1728035"/>
            <a:ext cx="675158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NUM_PURCHASES 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5954" y="478726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9965" y="496542"/>
            <a:ext cx="714017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4.What were the top 5 orders that spent the most money?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8166" y="9906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1579" y="494633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45591" y="1548102"/>
            <a:ext cx="6313140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ORDER_ID,SUM(PRICE) AS TOTAL_SPEND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ORDER BY TOTAL_SPEND DESC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LIMIT 5;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139" y="5401984"/>
            <a:ext cx="2603597" cy="1854076"/>
          </a:xfrm>
          <a:custGeom>
            <a:avLst/>
            <a:gdLst/>
            <a:ahLst/>
            <a:cxnLst/>
            <a:rect l="l" t="t" r="r" b="b"/>
            <a:pathLst>
              <a:path w="2603597" h="1854076">
                <a:moveTo>
                  <a:pt x="0" y="0"/>
                </a:moveTo>
                <a:lnTo>
                  <a:pt x="2603597" y="0"/>
                </a:lnTo>
                <a:lnTo>
                  <a:pt x="2603597" y="1854077"/>
                </a:lnTo>
                <a:lnTo>
                  <a:pt x="0" y="185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1215" y="5521642"/>
            <a:ext cx="3082680" cy="3963446"/>
          </a:xfrm>
          <a:custGeom>
            <a:avLst/>
            <a:gdLst/>
            <a:ahLst/>
            <a:cxnLst/>
            <a:rect l="l" t="t" r="r" b="b"/>
            <a:pathLst>
              <a:path w="3082680" h="3963446">
                <a:moveTo>
                  <a:pt x="0" y="0"/>
                </a:moveTo>
                <a:lnTo>
                  <a:pt x="3082680" y="0"/>
                </a:lnTo>
                <a:lnTo>
                  <a:pt x="3082680" y="3963447"/>
                </a:lnTo>
                <a:lnTo>
                  <a:pt x="0" y="396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5088" y="5302568"/>
            <a:ext cx="5855099" cy="4764587"/>
          </a:xfrm>
          <a:custGeom>
            <a:avLst/>
            <a:gdLst/>
            <a:ahLst/>
            <a:cxnLst/>
            <a:rect l="l" t="t" r="r" b="b"/>
            <a:pathLst>
              <a:path w="5855099" h="4764587">
                <a:moveTo>
                  <a:pt x="0" y="0"/>
                </a:moveTo>
                <a:lnTo>
                  <a:pt x="5855099" y="0"/>
                </a:lnTo>
                <a:lnTo>
                  <a:pt x="5855099" y="4764586"/>
                </a:lnTo>
                <a:lnTo>
                  <a:pt x="0" y="4764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76770" y="5143500"/>
            <a:ext cx="5181882" cy="4870969"/>
          </a:xfrm>
          <a:custGeom>
            <a:avLst/>
            <a:gdLst/>
            <a:ahLst/>
            <a:cxnLst/>
            <a:rect l="l" t="t" r="r" b="b"/>
            <a:pathLst>
              <a:path w="5181882" h="4870969">
                <a:moveTo>
                  <a:pt x="0" y="0"/>
                </a:moveTo>
                <a:lnTo>
                  <a:pt x="5181882" y="0"/>
                </a:lnTo>
                <a:lnTo>
                  <a:pt x="5181882" y="4870969"/>
                </a:lnTo>
                <a:lnTo>
                  <a:pt x="0" y="4870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297" y="583565"/>
            <a:ext cx="5546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5.View the details of the highest spend order.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Which specific items were purchased?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74018" y="138052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2937" y="1919807"/>
            <a:ext cx="4127748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ORDER_ID=440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127" y="4655224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41380" y="787082"/>
            <a:ext cx="60509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6.View the details of the top 5 highest spend orders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6771" y="138052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3829" y="494633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1215" y="1919807"/>
            <a:ext cx="583123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 IN (440,2075,1957,330,2675)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CATEGORY,ORDER_ID;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7768" y="4436824"/>
            <a:ext cx="5459366" cy="6427825"/>
          </a:xfrm>
          <a:custGeom>
            <a:avLst/>
            <a:gdLst/>
            <a:ahLst/>
            <a:cxnLst/>
            <a:rect l="l" t="t" r="r" b="b"/>
            <a:pathLst>
              <a:path w="5459366" h="6427825">
                <a:moveTo>
                  <a:pt x="0" y="0"/>
                </a:moveTo>
                <a:lnTo>
                  <a:pt x="5459367" y="0"/>
                </a:lnTo>
                <a:lnTo>
                  <a:pt x="5459367" y="6427826"/>
                </a:lnTo>
                <a:lnTo>
                  <a:pt x="0" y="64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45699" y="68398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467" y="1451352"/>
            <a:ext cx="9248713" cy="762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1. There are 32 new dishes on the menu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2. Count of dishes from different categories American 6 , Asian 8, 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Italian 9, Mexican 9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613834"/>
                </a:solidFill>
                <a:latin typeface="Red Hat Display"/>
              </a:rPr>
              <a:t>3. Edamame from Asian is the least expensive ($5)</a:t>
            </a:r>
          </a:p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4. Shrimp Scampi from Italian is the most expensive ($19.95)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5. Italian dishes are the most expensive (Average price $16.75)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6. American dishes are most affordable (Average price $10.07)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7. Total Orders 5370, Number of items ordered 12234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8. Maximum Items per order is 14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9. Most ordered items are American (Hamburger (5.08%)) and Asian (Edamame (5.06%))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10. Highest spending order $192.15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11. 'Customers spent the most on the 'Korean Beef Bowl' from Asian category, 'Spaghetti &amp; Meatballs' from Italian, 'Steak Torta' from Mexican, 'Cheeseburger' from Mexican.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12. Despite the higher prices of Italian dishes, customers still prefer to purchase them.</a:t>
            </a:r>
          </a:p>
          <a:p>
            <a:pPr algn="just">
              <a:lnSpc>
                <a:spcPts val="3400"/>
              </a:lnSpc>
            </a:pPr>
            <a:endParaRPr lang="en-US" sz="2266">
              <a:solidFill>
                <a:srgbClr val="613834"/>
              </a:solidFill>
              <a:latin typeface="Red Hat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29202" y="77369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3180" y="1663152"/>
            <a:ext cx="838854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What Cuisines do our top spenders usually like to order from?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7686" y="2651815"/>
            <a:ext cx="767953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The  Highest Spent Orders tend to spend a lot on </a:t>
            </a:r>
            <a:r>
              <a:rPr lang="en-US" sz="2199">
                <a:solidFill>
                  <a:srgbClr val="613834"/>
                </a:solidFill>
                <a:latin typeface="Red Hat Display Bold"/>
              </a:rPr>
              <a:t>Italian food.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We should keep these expensive Italian foods in our menu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because people seem to be ordering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them a lot ,especially our highest spend customers.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2906" y="3804102"/>
            <a:ext cx="10022188" cy="8155556"/>
          </a:xfrm>
          <a:custGeom>
            <a:avLst/>
            <a:gdLst/>
            <a:ahLst/>
            <a:cxnLst/>
            <a:rect l="l" t="t" r="r" b="b"/>
            <a:pathLst>
              <a:path w="10022188" h="8155556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6306" y="448718"/>
            <a:ext cx="8575388" cy="252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7574667">
            <a:off x="13727188" y="4239061"/>
            <a:ext cx="5972752" cy="7362406"/>
          </a:xfrm>
          <a:custGeom>
            <a:avLst/>
            <a:gdLst/>
            <a:ahLst/>
            <a:cxnLst/>
            <a:rect l="l" t="t" r="r" b="b"/>
            <a:pathLst>
              <a:path w="5972752" h="7362406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54180">
            <a:off x="-2336157" y="5869887"/>
            <a:ext cx="8573839" cy="5615865"/>
          </a:xfrm>
          <a:custGeom>
            <a:avLst/>
            <a:gdLst/>
            <a:ahLst/>
            <a:cxnLst/>
            <a:rect l="l" t="t" r="r" b="b"/>
            <a:pathLst>
              <a:path w="8573839" h="5615865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94004" y="2166062"/>
            <a:ext cx="3499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13834"/>
                </a:solidFill>
                <a:latin typeface="Red Hat Display"/>
              </a:rPr>
              <a:t>SQL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7175" y="2848557"/>
            <a:ext cx="2479774" cy="84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By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 </a:t>
            </a:r>
            <a:r>
              <a:rPr lang="en-US" sz="2400">
                <a:solidFill>
                  <a:srgbClr val="613834"/>
                </a:solidFill>
                <a:latin typeface="Red Hat Display"/>
              </a:rPr>
              <a:t>Aamir Afzal</a:t>
            </a:r>
            <a:endParaRPr lang="en-US" sz="2400" dirty="0">
              <a:solidFill>
                <a:srgbClr val="613834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6291" y="1295400"/>
            <a:ext cx="17375418" cy="34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</a:rPr>
              <a:t>THE TASTE OF WORLD CAFE</a:t>
            </a:r>
          </a:p>
        </p:txBody>
      </p:sp>
      <p:sp>
        <p:nvSpPr>
          <p:cNvPr id="3" name="Freeform 3"/>
          <p:cNvSpPr/>
          <p:nvPr/>
        </p:nvSpPr>
        <p:spPr>
          <a:xfrm>
            <a:off x="3199562" y="4353912"/>
            <a:ext cx="2473852" cy="1997636"/>
          </a:xfrm>
          <a:custGeom>
            <a:avLst/>
            <a:gdLst/>
            <a:ahLst/>
            <a:cxnLst/>
            <a:rect l="l" t="t" r="r" b="b"/>
            <a:pathLst>
              <a:path w="2473852" h="1997636">
                <a:moveTo>
                  <a:pt x="0" y="0"/>
                </a:moveTo>
                <a:lnTo>
                  <a:pt x="2473853" y="0"/>
                </a:lnTo>
                <a:lnTo>
                  <a:pt x="2473853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52098" y="7219585"/>
            <a:ext cx="7898653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999">
                <a:solidFill>
                  <a:srgbClr val="613834"/>
                </a:solidFill>
                <a:latin typeface="Red Hat Display"/>
              </a:rPr>
              <a:t>Dishes    Start</a:t>
            </a:r>
          </a:p>
        </p:txBody>
      </p:sp>
      <p:sp>
        <p:nvSpPr>
          <p:cNvPr id="5" name="Freeform 5"/>
          <p:cNvSpPr/>
          <p:nvPr/>
        </p:nvSpPr>
        <p:spPr>
          <a:xfrm>
            <a:off x="7601424" y="4353912"/>
            <a:ext cx="3085152" cy="1997636"/>
          </a:xfrm>
          <a:custGeom>
            <a:avLst/>
            <a:gdLst/>
            <a:ahLst/>
            <a:cxnLst/>
            <a:rect l="l" t="t" r="r" b="b"/>
            <a:pathLst>
              <a:path w="3085152" h="1997636">
                <a:moveTo>
                  <a:pt x="0" y="0"/>
                </a:moveTo>
                <a:lnTo>
                  <a:pt x="3085152" y="0"/>
                </a:lnTo>
                <a:lnTo>
                  <a:pt x="3085152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7656" y="7210059"/>
            <a:ext cx="405385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613834"/>
                </a:solidFill>
                <a:latin typeface="Red Hat Display"/>
              </a:rPr>
              <a:t>From    5$</a:t>
            </a:r>
          </a:p>
        </p:txBody>
      </p:sp>
      <p:sp>
        <p:nvSpPr>
          <p:cNvPr id="7" name="Freeform 7"/>
          <p:cNvSpPr/>
          <p:nvPr/>
        </p:nvSpPr>
        <p:spPr>
          <a:xfrm>
            <a:off x="12369036" y="4353912"/>
            <a:ext cx="2964951" cy="1997636"/>
          </a:xfrm>
          <a:custGeom>
            <a:avLst/>
            <a:gdLst/>
            <a:ahLst/>
            <a:cxnLst/>
            <a:rect l="l" t="t" r="r" b="b"/>
            <a:pathLst>
              <a:path w="2964951" h="1997636">
                <a:moveTo>
                  <a:pt x="0" y="0"/>
                </a:moveTo>
                <a:lnTo>
                  <a:pt x="2964951" y="0"/>
                </a:lnTo>
                <a:lnTo>
                  <a:pt x="2964951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02480" y="8700397"/>
            <a:ext cx="4053856" cy="56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 Bold"/>
              </a:rPr>
              <a:t>ORDER NOW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3105" y="4225856"/>
            <a:ext cx="11861790" cy="8074396"/>
          </a:xfrm>
          <a:custGeom>
            <a:avLst/>
            <a:gdLst/>
            <a:ahLst/>
            <a:cxnLst/>
            <a:rect l="l" t="t" r="r" b="b"/>
            <a:pathLst>
              <a:path w="11861790" h="8074396">
                <a:moveTo>
                  <a:pt x="0" y="0"/>
                </a:moveTo>
                <a:lnTo>
                  <a:pt x="11861790" y="0"/>
                </a:lnTo>
                <a:lnTo>
                  <a:pt x="11861790" y="8074396"/>
                </a:lnTo>
                <a:lnTo>
                  <a:pt x="0" y="807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" r="-5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3176" y="6595514"/>
            <a:ext cx="2524748" cy="3417594"/>
          </a:xfrm>
          <a:custGeom>
            <a:avLst/>
            <a:gdLst/>
            <a:ahLst/>
            <a:cxnLst/>
            <a:rect l="l" t="t" r="r" b="b"/>
            <a:pathLst>
              <a:path w="2524748" h="3417594">
                <a:moveTo>
                  <a:pt x="0" y="0"/>
                </a:moveTo>
                <a:lnTo>
                  <a:pt x="2524747" y="0"/>
                </a:lnTo>
                <a:lnTo>
                  <a:pt x="2524747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0826" y="571164"/>
            <a:ext cx="10115870" cy="351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ASSIGNMENT :</a:t>
            </a:r>
          </a:p>
          <a:p>
            <a:pPr algn="ctr">
              <a:lnSpc>
                <a:spcPts val="4038"/>
              </a:lnSpc>
            </a:pPr>
            <a:endParaRPr lang="en-US" sz="2884">
              <a:solidFill>
                <a:srgbClr val="000000"/>
              </a:solidFill>
              <a:latin typeface="Red Hat Display"/>
            </a:endParaRPr>
          </a:p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Taste of the World Café debuted a new menu at the start of the year 2023.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We’ve been asked to analyze the customer data to see which dishes are doing well and not doing well.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4377" y="1360957"/>
            <a:ext cx="8733263" cy="6388353"/>
          </a:xfrm>
          <a:custGeom>
            <a:avLst/>
            <a:gdLst/>
            <a:ahLst/>
            <a:cxnLst/>
            <a:rect l="l" t="t" r="r" b="b"/>
            <a:pathLst>
              <a:path w="8733263" h="6388353">
                <a:moveTo>
                  <a:pt x="0" y="0"/>
                </a:moveTo>
                <a:lnTo>
                  <a:pt x="8733263" y="0"/>
                </a:lnTo>
                <a:lnTo>
                  <a:pt x="8733263" y="6388352"/>
                </a:lnTo>
                <a:lnTo>
                  <a:pt x="0" y="63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4" b="-3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27844"/>
            <a:ext cx="8255677" cy="225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8999">
                <a:solidFill>
                  <a:srgbClr val="613834"/>
                </a:solidFill>
                <a:latin typeface="Sensei"/>
              </a:rPr>
              <a:t>THE OBJECTIVES:</a:t>
            </a:r>
          </a:p>
          <a:p>
            <a:pPr algn="ctr">
              <a:lnSpc>
                <a:spcPts val="8535"/>
              </a:lnSpc>
            </a:pPr>
            <a:endParaRPr lang="en-US" sz="8999">
              <a:solidFill>
                <a:srgbClr val="613834"/>
              </a:solidFill>
              <a:latin typeface="Sens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92570" y="4112311"/>
            <a:ext cx="7727938" cy="385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1.Explore the menu_items table to get an idea of what’s on the menu.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2.Explore order_details table to get an idea of price range and date range.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3. Use both tables to understand how customers are reacting to the new menu.</a:t>
            </a:r>
          </a:p>
          <a:p>
            <a:pPr algn="ctr">
              <a:lnSpc>
                <a:spcPts val="4403"/>
              </a:lnSpc>
            </a:pPr>
            <a:endParaRPr lang="en-US" sz="2935">
              <a:solidFill>
                <a:srgbClr val="613834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495" y="5605780"/>
            <a:ext cx="3334758" cy="3587739"/>
          </a:xfrm>
          <a:custGeom>
            <a:avLst/>
            <a:gdLst/>
            <a:ahLst/>
            <a:cxnLst/>
            <a:rect l="l" t="t" r="r" b="b"/>
            <a:pathLst>
              <a:path w="3334758" h="3587739">
                <a:moveTo>
                  <a:pt x="0" y="0"/>
                </a:moveTo>
                <a:lnTo>
                  <a:pt x="3334758" y="0"/>
                </a:lnTo>
                <a:lnTo>
                  <a:pt x="3334758" y="3587739"/>
                </a:lnTo>
                <a:lnTo>
                  <a:pt x="0" y="35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8423" y="5605780"/>
            <a:ext cx="3614523" cy="3537618"/>
          </a:xfrm>
          <a:custGeom>
            <a:avLst/>
            <a:gdLst/>
            <a:ahLst/>
            <a:cxnLst/>
            <a:rect l="l" t="t" r="r" b="b"/>
            <a:pathLst>
              <a:path w="3614523" h="3537618">
                <a:moveTo>
                  <a:pt x="0" y="0"/>
                </a:moveTo>
                <a:lnTo>
                  <a:pt x="3614523" y="0"/>
                </a:lnTo>
                <a:lnTo>
                  <a:pt x="3614523" y="3537618"/>
                </a:lnTo>
                <a:lnTo>
                  <a:pt x="0" y="353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0740" y="4012656"/>
            <a:ext cx="1417390" cy="951676"/>
          </a:xfrm>
          <a:custGeom>
            <a:avLst/>
            <a:gdLst/>
            <a:ahLst/>
            <a:cxnLst/>
            <a:rect l="l" t="t" r="r" b="b"/>
            <a:pathLst>
              <a:path w="1417390" h="951676">
                <a:moveTo>
                  <a:pt x="0" y="0"/>
                </a:moveTo>
                <a:lnTo>
                  <a:pt x="1417390" y="0"/>
                </a:lnTo>
                <a:lnTo>
                  <a:pt x="1417390" y="951676"/>
                </a:lnTo>
                <a:lnTo>
                  <a:pt x="0" y="95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66185" y="5177371"/>
            <a:ext cx="7523420" cy="3966027"/>
          </a:xfrm>
          <a:custGeom>
            <a:avLst/>
            <a:gdLst/>
            <a:ahLst/>
            <a:cxnLst/>
            <a:rect l="l" t="t" r="r" b="b"/>
            <a:pathLst>
              <a:path w="7523420" h="3966027">
                <a:moveTo>
                  <a:pt x="0" y="0"/>
                </a:moveTo>
                <a:lnTo>
                  <a:pt x="7523420" y="0"/>
                </a:lnTo>
                <a:lnTo>
                  <a:pt x="7523420" y="3966027"/>
                </a:lnTo>
                <a:lnTo>
                  <a:pt x="0" y="396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6" t="-161" b="-1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533" y="721706"/>
            <a:ext cx="5872876" cy="14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 1.Exploring Menu_items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385" y="2620415"/>
            <a:ext cx="421198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1.Exploring menu_item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2818" y="3673154"/>
            <a:ext cx="292893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*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from menu_items;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66379" y="2368229"/>
            <a:ext cx="66035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COUNT(DISTINCT()) AS ITEM_COUNT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 FROM MENU_ITEMS;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8002" y="1840544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5060" y="335501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6842" y="1236766"/>
            <a:ext cx="656257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2.Total number of items on the 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4946" y="334522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112" y="497780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070" y="6678485"/>
            <a:ext cx="4305062" cy="3363330"/>
          </a:xfrm>
          <a:custGeom>
            <a:avLst/>
            <a:gdLst/>
            <a:ahLst/>
            <a:cxnLst/>
            <a:rect l="l" t="t" r="r" b="b"/>
            <a:pathLst>
              <a:path w="4305062" h="3363330">
                <a:moveTo>
                  <a:pt x="0" y="0"/>
                </a:moveTo>
                <a:lnTo>
                  <a:pt x="4305062" y="0"/>
                </a:lnTo>
                <a:lnTo>
                  <a:pt x="4305062" y="3363330"/>
                </a:lnTo>
                <a:lnTo>
                  <a:pt x="0" y="336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2756" y="4616052"/>
            <a:ext cx="2724702" cy="1871933"/>
          </a:xfrm>
          <a:custGeom>
            <a:avLst/>
            <a:gdLst/>
            <a:ahLst/>
            <a:cxnLst/>
            <a:rect l="l" t="t" r="r" b="b"/>
            <a:pathLst>
              <a:path w="2724702" h="1871933">
                <a:moveTo>
                  <a:pt x="0" y="0"/>
                </a:moveTo>
                <a:lnTo>
                  <a:pt x="2724702" y="0"/>
                </a:lnTo>
                <a:lnTo>
                  <a:pt x="2724702" y="1871933"/>
                </a:lnTo>
                <a:lnTo>
                  <a:pt x="0" y="187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62359" y="4597115"/>
            <a:ext cx="5130649" cy="5267466"/>
          </a:xfrm>
          <a:custGeom>
            <a:avLst/>
            <a:gdLst/>
            <a:ahLst/>
            <a:cxnLst/>
            <a:rect l="l" t="t" r="r" b="b"/>
            <a:pathLst>
              <a:path w="5130649" h="5267466">
                <a:moveTo>
                  <a:pt x="0" y="0"/>
                </a:moveTo>
                <a:lnTo>
                  <a:pt x="5130649" y="0"/>
                </a:lnTo>
                <a:lnTo>
                  <a:pt x="5130649" y="5267466"/>
                </a:lnTo>
                <a:lnTo>
                  <a:pt x="0" y="526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85527" y="4616165"/>
            <a:ext cx="5196117" cy="5264713"/>
          </a:xfrm>
          <a:custGeom>
            <a:avLst/>
            <a:gdLst/>
            <a:ahLst/>
            <a:cxnLst/>
            <a:rect l="l" t="t" r="r" b="b"/>
            <a:pathLst>
              <a:path w="5196117" h="5264713">
                <a:moveTo>
                  <a:pt x="0" y="0"/>
                </a:moveTo>
                <a:lnTo>
                  <a:pt x="5196117" y="0"/>
                </a:lnTo>
                <a:lnTo>
                  <a:pt x="5196117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406" y="491840"/>
            <a:ext cx="344046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3.How many Items are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there in each category?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25035"/>
            <a:ext cx="426214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COUNT(DISTINCT(ITEM_NAME))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ITEM_COUNT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7058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8891" y="547370"/>
            <a:ext cx="449758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4.What are the Most expensive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items on the menu?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1570" y="148307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353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8891" y="2115535"/>
            <a:ext cx="3005435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 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63155" y="650908"/>
            <a:ext cx="582484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are the Least expensive items on the Menu?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5623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6411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70424" y="2120298"/>
            <a:ext cx="5564510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SELECT * FROM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 MENU_ITEMS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ORDER BY PRICE ;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6693" y="4106118"/>
            <a:ext cx="4433971" cy="2074764"/>
          </a:xfrm>
          <a:custGeom>
            <a:avLst/>
            <a:gdLst/>
            <a:ahLst/>
            <a:cxnLst/>
            <a:rect l="l" t="t" r="r" b="b"/>
            <a:pathLst>
              <a:path w="4433971" h="2074764">
                <a:moveTo>
                  <a:pt x="0" y="0"/>
                </a:moveTo>
                <a:lnTo>
                  <a:pt x="4433970" y="0"/>
                </a:lnTo>
                <a:lnTo>
                  <a:pt x="4433970" y="2074764"/>
                </a:lnTo>
                <a:lnTo>
                  <a:pt x="0" y="207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8311" y="4316974"/>
            <a:ext cx="4574613" cy="2666000"/>
          </a:xfrm>
          <a:custGeom>
            <a:avLst/>
            <a:gdLst/>
            <a:ahLst/>
            <a:cxnLst/>
            <a:rect l="l" t="t" r="r" b="b"/>
            <a:pathLst>
              <a:path w="4574613" h="2666000">
                <a:moveTo>
                  <a:pt x="0" y="0"/>
                </a:moveTo>
                <a:lnTo>
                  <a:pt x="4574613" y="0"/>
                </a:lnTo>
                <a:lnTo>
                  <a:pt x="4574613" y="2665999"/>
                </a:lnTo>
                <a:lnTo>
                  <a:pt x="0" y="266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46501" y="7353143"/>
            <a:ext cx="4856119" cy="2664795"/>
          </a:xfrm>
          <a:custGeom>
            <a:avLst/>
            <a:gdLst/>
            <a:ahLst/>
            <a:cxnLst/>
            <a:rect l="l" t="t" r="r" b="b"/>
            <a:pathLst>
              <a:path w="4856119" h="2664795">
                <a:moveTo>
                  <a:pt x="0" y="0"/>
                </a:moveTo>
                <a:lnTo>
                  <a:pt x="4856118" y="0"/>
                </a:lnTo>
                <a:lnTo>
                  <a:pt x="4856118" y="2664795"/>
                </a:lnTo>
                <a:lnTo>
                  <a:pt x="0" y="2664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7031" y="6618857"/>
            <a:ext cx="4248852" cy="3399081"/>
          </a:xfrm>
          <a:custGeom>
            <a:avLst/>
            <a:gdLst/>
            <a:ahLst/>
            <a:cxnLst/>
            <a:rect l="l" t="t" r="r" b="b"/>
            <a:pathLst>
              <a:path w="4248852" h="3399081">
                <a:moveTo>
                  <a:pt x="0" y="0"/>
                </a:moveTo>
                <a:lnTo>
                  <a:pt x="4248852" y="0"/>
                </a:lnTo>
                <a:lnTo>
                  <a:pt x="4248852" y="3399081"/>
                </a:lnTo>
                <a:lnTo>
                  <a:pt x="0" y="339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1415" y="467710"/>
            <a:ext cx="5790763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6.(a)What re the most and least expensive American items on the menu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4293" y="577565"/>
            <a:ext cx="618053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6.(b) What are the most and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 least expensive Italian items on the Menu?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314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43783" y="16069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413" y="1925035"/>
            <a:ext cx="434206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WHERE CATEGORY=”AMERICAN”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8311" y="2084349"/>
            <a:ext cx="395704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WHERE CATEGORY=”ITALIAN”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401" y="359056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0841" y="369599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7941" y="5544248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0"/>
                </a:moveTo>
                <a:lnTo>
                  <a:pt x="6935367" y="0"/>
                </a:lnTo>
                <a:lnTo>
                  <a:pt x="6935367" y="5426924"/>
                </a:lnTo>
                <a:lnTo>
                  <a:pt x="0" y="5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21595" flipV="1">
            <a:off x="-1414568" y="-1143042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85507" y="4444530"/>
            <a:ext cx="2978473" cy="1938047"/>
          </a:xfrm>
          <a:custGeom>
            <a:avLst/>
            <a:gdLst/>
            <a:ahLst/>
            <a:cxnLst/>
            <a:rect l="l" t="t" r="r" b="b"/>
            <a:pathLst>
              <a:path w="2978473" h="1938047">
                <a:moveTo>
                  <a:pt x="0" y="0"/>
                </a:moveTo>
                <a:lnTo>
                  <a:pt x="2978473" y="0"/>
                </a:lnTo>
                <a:lnTo>
                  <a:pt x="2978473" y="1938047"/>
                </a:lnTo>
                <a:lnTo>
                  <a:pt x="0" y="193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5772" y="7166698"/>
            <a:ext cx="5621842" cy="2719566"/>
          </a:xfrm>
          <a:custGeom>
            <a:avLst/>
            <a:gdLst/>
            <a:ahLst/>
            <a:cxnLst/>
            <a:rect l="l" t="t" r="r" b="b"/>
            <a:pathLst>
              <a:path w="5621842" h="2719566">
                <a:moveTo>
                  <a:pt x="0" y="0"/>
                </a:moveTo>
                <a:lnTo>
                  <a:pt x="5621841" y="0"/>
                </a:lnTo>
                <a:lnTo>
                  <a:pt x="5621841" y="2719566"/>
                </a:lnTo>
                <a:lnTo>
                  <a:pt x="0" y="2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72863" y="-90012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39" y="2488530"/>
            <a:ext cx="384750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7.What is the average dish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price in each category?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649" y="4622344"/>
            <a:ext cx="583197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ROUND(AVG(PRICE),2) AS AVERAGE_PRICE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0397" y="398668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5507" y="3986688"/>
            <a:ext cx="883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Canva Sans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4586">
            <a:off x="-2615084" y="1917036"/>
            <a:ext cx="12479363" cy="11184629"/>
          </a:xfrm>
          <a:custGeom>
            <a:avLst/>
            <a:gdLst/>
            <a:ahLst/>
            <a:cxnLst/>
            <a:rect l="l" t="t" r="r" b="b"/>
            <a:pathLst>
              <a:path w="12479363" h="11184629">
                <a:moveTo>
                  <a:pt x="0" y="0"/>
                </a:moveTo>
                <a:lnTo>
                  <a:pt x="12479363" y="0"/>
                </a:lnTo>
                <a:lnTo>
                  <a:pt x="12479363" y="11184629"/>
                </a:lnTo>
                <a:lnTo>
                  <a:pt x="0" y="1118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46923" y="3271619"/>
            <a:ext cx="4641205" cy="4884059"/>
          </a:xfrm>
          <a:custGeom>
            <a:avLst/>
            <a:gdLst/>
            <a:ahLst/>
            <a:cxnLst/>
            <a:rect l="l" t="t" r="r" b="b"/>
            <a:pathLst>
              <a:path w="4641205" h="4884059">
                <a:moveTo>
                  <a:pt x="0" y="0"/>
                </a:moveTo>
                <a:lnTo>
                  <a:pt x="4641206" y="0"/>
                </a:lnTo>
                <a:lnTo>
                  <a:pt x="4641206" y="4884059"/>
                </a:lnTo>
                <a:lnTo>
                  <a:pt x="0" y="488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760" y="3750767"/>
            <a:ext cx="2679246" cy="824383"/>
          </a:xfrm>
          <a:custGeom>
            <a:avLst/>
            <a:gdLst/>
            <a:ahLst/>
            <a:cxnLst/>
            <a:rect l="l" t="t" r="r" b="b"/>
            <a:pathLst>
              <a:path w="2679246" h="824383">
                <a:moveTo>
                  <a:pt x="0" y="0"/>
                </a:moveTo>
                <a:lnTo>
                  <a:pt x="2679246" y="0"/>
                </a:lnTo>
                <a:lnTo>
                  <a:pt x="2679246" y="824384"/>
                </a:lnTo>
                <a:lnTo>
                  <a:pt x="0" y="82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93911" y="9067852"/>
            <a:ext cx="1339623" cy="727224"/>
          </a:xfrm>
          <a:custGeom>
            <a:avLst/>
            <a:gdLst/>
            <a:ahLst/>
            <a:cxnLst/>
            <a:rect l="l" t="t" r="r" b="b"/>
            <a:pathLst>
              <a:path w="1339623" h="727224">
                <a:moveTo>
                  <a:pt x="0" y="0"/>
                </a:moveTo>
                <a:lnTo>
                  <a:pt x="1339623" y="0"/>
                </a:lnTo>
                <a:lnTo>
                  <a:pt x="1339623" y="727224"/>
                </a:lnTo>
                <a:lnTo>
                  <a:pt x="0" y="72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6543" y="944348"/>
            <a:ext cx="6068367" cy="218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2.Exploring Order_details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8997" y="995719"/>
            <a:ext cx="579076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1.Explore order details table: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62055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075" y="2119770"/>
            <a:ext cx="451886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* FROM 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6923" y="268301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6281" y="552450"/>
            <a:ext cx="550545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2.What is the date range of the table?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3943" y="96266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5748" y="309496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93911" y="1335862"/>
            <a:ext cx="483572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MIN(ORDER_DATE) AS START_DATE,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MAX(ORDER_DATE) AS END_DATE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FROM ORDER_DETAILS;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2388" y="4727551"/>
            <a:ext cx="603561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3.How many orders were made during this date range?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9760" y="6350226"/>
            <a:ext cx="5771555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COUNT(DISTINCT ORDER_ID)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AS TOTAL_ORDERS 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WHERE ORDER_DATE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BETWEEN '2023-01-01' AND '2023-03-31';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3943" y="567554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39899" y="8256131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</Words>
  <Application>Microsoft Office PowerPoint</Application>
  <PresentationFormat>Custom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Red Hat Display Bold</vt:lpstr>
      <vt:lpstr>Red Hat Display</vt:lpstr>
      <vt:lpstr>Arial</vt:lpstr>
      <vt:lpstr>Calibri</vt:lpstr>
      <vt:lpstr>Sensei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MENU PROPOSAL</dc:title>
  <cp:lastModifiedBy>AAMIR AFZAL</cp:lastModifiedBy>
  <cp:revision>2</cp:revision>
  <dcterms:created xsi:type="dcterms:W3CDTF">2006-08-16T00:00:00Z</dcterms:created>
  <dcterms:modified xsi:type="dcterms:W3CDTF">2024-10-02T11:36:35Z</dcterms:modified>
  <dc:identifier>DAGIfxqJFBg</dc:identifier>
</cp:coreProperties>
</file>